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6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57" r:id="rId12"/>
    <p:sldId id="266" r:id="rId13"/>
    <p:sldId id="267" r:id="rId14"/>
    <p:sldId id="268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AFA9-1871-44AE-B5D2-C06CD33F0D88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2D286-886C-46DB-A627-D1E32D31E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2D286-886C-46DB-A627-D1E32D31E58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kassa\Рабочий стол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7733" y="762000"/>
            <a:ext cx="9211733" cy="6096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67200" y="2438400"/>
            <a:ext cx="38862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Courier New" pitchFamily="49" charset="0"/>
              </a:rPr>
              <a:t>«Школьный </a:t>
            </a: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Courier New" pitchFamily="49" charset="0"/>
              </a:rPr>
              <a:t>медиаканал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Courier New" pitchFamily="49" charset="0"/>
              </a:rPr>
              <a:t>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Courier New" pitchFamily="49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1524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Управление образования Ирбитского муниципального образования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Муниципальное общеобразовательное учреждение «Килачевская средняя общеобразовательная школа»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kassa\Рабочий стол\telecom-industry-tech-powerpoint-templates-industrial-inside-powerpoint-background-technolog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66800" y="609600"/>
            <a:ext cx="7772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ea typeface="+mj-ea"/>
                <a:cs typeface="Courier New" pitchFamily="49" charset="0"/>
              </a:rPr>
              <a:t>Что ожидаем?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 smtClean="0">
              <a:solidFill>
                <a:srgbClr val="0070C0"/>
              </a:solidFill>
              <a:latin typeface="+mj-lt"/>
              <a:ea typeface="+mj-ea"/>
              <a:cs typeface="Courier New" pitchFamily="49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+mj-lt"/>
                <a:ea typeface="+mj-ea"/>
                <a:cs typeface="Courier New" pitchFamily="49" charset="0"/>
              </a:rPr>
              <a:t>со стороны педагогов, партнеров и социума  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09800" y="3386792"/>
            <a:ext cx="662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667000" y="3670994"/>
            <a:ext cx="548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t">
              <a:buFont typeface="Wingdings" pitchFamily="2" charset="2"/>
              <a:buChar char="q"/>
            </a:pPr>
            <a:endParaRPr lang="ru-RU" dirty="0" smtClean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438400" y="2054423"/>
            <a:ext cx="6400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450850" eaLnBrk="1" fontAlgn="t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 smtClean="0"/>
              <a:t>повышение общей (в том числе информационной) </a:t>
            </a:r>
          </a:p>
          <a:p>
            <a:pPr marR="0" indent="450850" eaLnBrk="1" fontAlgn="t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/>
              <a:t>культуры участников образовательного процесса</a:t>
            </a:r>
          </a:p>
          <a:p>
            <a:pPr marR="0" indent="45085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 smtClean="0"/>
              <a:t>активизация деятельности педагогов по </a:t>
            </a:r>
          </a:p>
          <a:p>
            <a:pPr marR="0" indent="45085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/>
              <a:t>распространению своего опыта</a:t>
            </a:r>
          </a:p>
          <a:p>
            <a:pPr marR="0" indent="45085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 smtClean="0"/>
              <a:t>увеличение количества участников конкурсов </a:t>
            </a:r>
          </a:p>
          <a:p>
            <a:pPr marR="0" indent="45085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/>
              <a:t>фотографии и видеороликов </a:t>
            </a:r>
          </a:p>
          <a:p>
            <a:pPr marR="0" indent="45085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 smtClean="0"/>
              <a:t>повышение уровня социальной активности </a:t>
            </a:r>
          </a:p>
          <a:p>
            <a:pPr marR="0" indent="45085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/>
              <a:t>населения</a:t>
            </a:r>
          </a:p>
          <a:p>
            <a:pPr marR="0" indent="45085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 smtClean="0"/>
              <a:t>формирование положительного имиджа школы</a:t>
            </a:r>
          </a:p>
          <a:p>
            <a:pPr marR="0" indent="45085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 smtClean="0"/>
              <a:t>укрепление материальной базы </a:t>
            </a:r>
          </a:p>
          <a:p>
            <a:pPr marR="0" indent="45085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/>
              <a:t>образовательного учреждения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kassa\Рабочий стол\telecom-industry-tech-powerpoint-templates-industrial-inside-powerpoint-background-technolog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14400" y="152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+mj-lt"/>
                <a:ea typeface="+mj-ea"/>
                <a:cs typeface="Courier New" pitchFamily="49" charset="0"/>
              </a:rPr>
              <a:t>Ключевые мероприятия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Courier New" pitchFamily="49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8600" y="990600"/>
          <a:ext cx="86868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412"/>
                <a:gridCol w="2841308"/>
                <a:gridCol w="1737360"/>
                <a:gridCol w="1737360"/>
                <a:gridCol w="1737360"/>
              </a:tblGrid>
              <a:tr h="1271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Дата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Место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проведения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Участники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(кто и количество)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Инструменты  измерения результатов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1314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июнь2019г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 smtClean="0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День</a:t>
                      </a:r>
                      <a:r>
                        <a:rPr lang="ru-RU" sz="1400" baseline="0" dirty="0" smtClean="0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 села. </a:t>
                      </a:r>
                      <a:r>
                        <a:rPr lang="ru-RU" sz="1400" dirty="0" smtClean="0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Объявление </a:t>
                      </a:r>
                      <a:r>
                        <a:rPr lang="ru-RU" sz="1400" dirty="0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победителя конкурса на название и символ школьного </a:t>
                      </a:r>
                      <a:r>
                        <a:rPr lang="ru-RU" sz="1400" dirty="0" err="1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медиаканала</a:t>
                      </a:r>
                      <a:r>
                        <a:rPr lang="ru-RU" sz="1400" dirty="0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Сельский дом культуры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200 чел. обучающиеся и педагоги, родители и др.часть населения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Фото. Итоговый протокол конкурса. Статья в местной газете</a:t>
                      </a:r>
                    </a:p>
                  </a:txBody>
                  <a:tcPr marL="73025" marR="73025" marT="0" marB="0"/>
                </a:tc>
              </a:tr>
              <a:tr h="862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Март 2020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Форум «Взгляд через объектив»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Конкурс «Юный фотокорреспондент»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1400" dirty="0">
                        <a:solidFill>
                          <a:srgbClr val="1D1B1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МОУ «Килачевская СОШ»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1D1B1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300 чел. </a:t>
                      </a:r>
                      <a:r>
                        <a:rPr lang="ru-RU" sz="1400" dirty="0" smtClean="0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обучающиеся </a:t>
                      </a:r>
                      <a:r>
                        <a:rPr lang="ru-RU" sz="1400" dirty="0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и педагоги школ Ирбитского МО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Фото.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Статья в местной газете и 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«ШЛЯПС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Сюжет на местном 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телеканале 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и на канале «Калач ТВ».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Анкеты, интервью с участниками. </a:t>
                      </a:r>
                    </a:p>
                  </a:txBody>
                  <a:tcPr marL="73025" marR="73025" marT="0" marB="0"/>
                </a:tc>
              </a:tr>
              <a:tr h="632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Март 2021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Форум «Слово автору»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Конкурс «Юный журналист»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2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Март 2022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Форум «На злобу дня»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Конкурс социальной рекламы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5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Март 2023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Форум «Школьный </a:t>
                      </a:r>
                      <a:r>
                        <a:rPr lang="ru-RU" sz="1400" dirty="0" err="1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медиаканал</a:t>
                      </a:r>
                      <a:r>
                        <a:rPr lang="ru-RU" sz="1400" dirty="0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: проблемы и перспективы»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kassa\Рабочий стол\telecom-industry-tech-powerpoint-templates-industrial-inside-powerpoint-background-technolog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19200" y="304800"/>
            <a:ext cx="7772400" cy="304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ea typeface="+mj-ea"/>
                <a:cs typeface="Courier New" pitchFamily="49" charset="0"/>
              </a:rPr>
              <a:t>Риски проекта </a:t>
            </a:r>
            <a:r>
              <a:rPr lang="ru-RU" sz="2800" b="1" i="1" dirty="0" smtClean="0">
                <a:solidFill>
                  <a:srgbClr val="0070C0"/>
                </a:solidFill>
                <a:latin typeface="+mj-lt"/>
                <a:ea typeface="+mj-ea"/>
                <a:cs typeface="Courier New" pitchFamily="49" charset="0"/>
              </a:rPr>
              <a:t> </a:t>
            </a:r>
            <a:endParaRPr lang="ru-RU" sz="2800" b="1" i="1" dirty="0">
              <a:solidFill>
                <a:srgbClr val="0070C0"/>
              </a:solidFill>
              <a:latin typeface="+mj-lt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09800" y="3386792"/>
            <a:ext cx="662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71600" y="838201"/>
          <a:ext cx="7467600" cy="5678424"/>
        </p:xfrm>
        <a:graphic>
          <a:graphicData uri="http://schemas.openxmlformats.org/drawingml/2006/table">
            <a:tbl>
              <a:tblPr/>
              <a:tblGrid>
                <a:gridCol w="3733800"/>
                <a:gridCol w="3733800"/>
              </a:tblGrid>
              <a:tr h="2191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Незаинтересованность взрослого населения деятельностью школьного </a:t>
                      </a: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медиаканала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Агитбригады с активом детского самоуправления, призывающие к активной общественной деятельности.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Регулярный выпуск газеты и видеопредач с актуальной информацией, налаживание обратной связи с населением для освещения интересуемых тем.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Нежелание детей принимать участие в деятельности СМИ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Организация фотоконкурсов, конкурсов тематических статей, </a:t>
                      </a: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видероликов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 среди учащихся, поощрение самых активных участников школьных СМИ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Высокая стоимость оборудования кабинета для организации </a:t>
                      </a: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вебсеминаров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 конференций и т.п.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Софинансирование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 СПК. 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kassa\Рабочий стол\telecom-industry-tech-powerpoint-templates-industrial-inside-powerpoint-background-technolog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19200" y="304800"/>
            <a:ext cx="7772400" cy="304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ea typeface="+mj-ea"/>
                <a:cs typeface="Courier New" pitchFamily="49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+mj-lt"/>
                <a:ea typeface="+mj-ea"/>
                <a:cs typeface="Courier New" pitchFamily="49" charset="0"/>
              </a:rPr>
              <a:t> </a:t>
            </a:r>
            <a:endParaRPr lang="ru-RU" sz="2800" b="1" i="1" dirty="0">
              <a:solidFill>
                <a:srgbClr val="0070C0"/>
              </a:solidFill>
              <a:latin typeface="+mj-lt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09800" y="3386792"/>
            <a:ext cx="662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3000" y="4572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0070C0"/>
                </a:solidFill>
                <a:cs typeface="Courier New" pitchFamily="49" charset="0"/>
              </a:rPr>
              <a:t>Перспектива развития и тиражируемости проекта </a:t>
            </a:r>
            <a:r>
              <a:rPr lang="ru-RU" sz="2800" b="1" i="1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endParaRPr lang="ru-RU" sz="2800" b="1" i="1" dirty="0">
              <a:solidFill>
                <a:srgbClr val="0070C0"/>
              </a:solidFill>
              <a:cs typeface="Courier New" pitchFamily="49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90800" y="987623"/>
            <a:ext cx="6019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fontAlgn="t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/>
              <a:t> опыт по реализации всего проекта или некоторых </a:t>
            </a:r>
          </a:p>
          <a:p>
            <a:pPr lvl="0" eaLnBrk="1" fontAlgn="t" hangingPunct="1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    элементов может быть использован любой другой 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    школой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/>
              <a:t>разнообразные  формы сотрудничества с 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    местными СМИ: газетой и телеканалом «Родники  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    </a:t>
            </a:r>
            <a:r>
              <a:rPr lang="ru-RU" sz="2000" dirty="0" err="1" smtClean="0"/>
              <a:t>ирбитские</a:t>
            </a:r>
            <a:r>
              <a:rPr lang="ru-RU" sz="2000" dirty="0" smtClean="0"/>
              <a:t>», «Областная газета» 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/>
              <a:t> активное развитие дистанционного обучения: 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   самообразование педагогов через участие в   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   </a:t>
            </a:r>
            <a:r>
              <a:rPr lang="ru-RU" sz="2000" dirty="0" err="1" smtClean="0"/>
              <a:t>вебинарах</a:t>
            </a:r>
            <a:r>
              <a:rPr lang="ru-RU" sz="2000" dirty="0" smtClean="0"/>
              <a:t>, </a:t>
            </a:r>
            <a:r>
              <a:rPr lang="ru-RU" sz="2000" dirty="0" err="1" smtClean="0"/>
              <a:t>он-лайн</a:t>
            </a:r>
            <a:r>
              <a:rPr lang="ru-RU" sz="2000" dirty="0" smtClean="0"/>
              <a:t> конференциях; создание банка  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   собственных видеозаписей уроков или фрагментов   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   уроков для обучающихся; проведение  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   консультаций, </a:t>
            </a:r>
            <a:r>
              <a:rPr lang="ru-RU" sz="2000" dirty="0" err="1" smtClean="0"/>
              <a:t>вебинаров</a:t>
            </a:r>
            <a:r>
              <a:rPr lang="ru-RU" sz="2000" dirty="0" smtClean="0"/>
              <a:t>, </a:t>
            </a:r>
            <a:r>
              <a:rPr lang="ru-RU" sz="2000" dirty="0" err="1" smtClean="0"/>
              <a:t>он-лайн</a:t>
            </a:r>
            <a:r>
              <a:rPr lang="ru-RU" sz="2000" dirty="0" smtClean="0"/>
              <a:t> уроков, 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   конференций педагогами школы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/>
              <a:t>  участие во всероссийских и международных 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    проектах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/>
              <a:t> профориентация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/>
              <a:t> увеличение интереса к дополнительным занятиям 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   технической направленности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kassa\Рабочий стол\telecom-industry-tech-powerpoint-templates-industrial-inside-powerpoint-background-technolog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19200" y="304800"/>
            <a:ext cx="7772400" cy="304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ea typeface="+mj-ea"/>
                <a:cs typeface="Courier New" pitchFamily="49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+mj-lt"/>
                <a:ea typeface="+mj-ea"/>
                <a:cs typeface="Courier New" pitchFamily="49" charset="0"/>
              </a:rPr>
              <a:t> </a:t>
            </a:r>
            <a:endParaRPr lang="ru-RU" sz="2800" b="1" i="1" dirty="0">
              <a:solidFill>
                <a:srgbClr val="0070C0"/>
              </a:solidFill>
              <a:latin typeface="+mj-lt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09800" y="3386792"/>
            <a:ext cx="662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3000" y="4572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endParaRPr lang="ru-RU" sz="2800" b="1" i="1" dirty="0">
              <a:solidFill>
                <a:srgbClr val="0070C0"/>
              </a:solidFill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81200" y="381000"/>
            <a:ext cx="6394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Устойчивость результатов проекта </a:t>
            </a:r>
            <a:endParaRPr lang="ru-RU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057400" y="1447800"/>
            <a:ext cx="6705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Запрос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государства: 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рограмма правительства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«Десятилетие детства»,  «Цифровая школа»,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НСУР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Заинтересованность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родителей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Кадровое обеспечение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Материальные ресурсы: привлечение средств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полученных через реализацию платных услуг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cs typeface="Times New Roman" pitchFamily="18" charset="0"/>
              </a:rPr>
              <a:t> Помощь постоянного партнера  - СПК  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smtClean="0">
                <a:cs typeface="Times New Roman" pitchFamily="18" charset="0"/>
              </a:rPr>
              <a:t>    «</a:t>
            </a:r>
            <a:r>
              <a:rPr lang="ru-RU" sz="2400" dirty="0" smtClean="0">
                <a:cs typeface="Times New Roman" pitchFamily="18" charset="0"/>
              </a:rPr>
              <a:t>Килачевский»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Сотрудничество с местными СМИ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19200" y="304800"/>
            <a:ext cx="7772400" cy="304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ea typeface="+mj-ea"/>
                <a:cs typeface="Courier New" pitchFamily="49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+mj-lt"/>
                <a:ea typeface="+mj-ea"/>
                <a:cs typeface="Courier New" pitchFamily="49" charset="0"/>
              </a:rPr>
              <a:t> </a:t>
            </a:r>
            <a:endParaRPr lang="ru-RU" sz="2800" b="1" i="1" dirty="0">
              <a:solidFill>
                <a:srgbClr val="0070C0"/>
              </a:solidFill>
              <a:latin typeface="+mj-lt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09800" y="3386792"/>
            <a:ext cx="662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3000" y="4572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endParaRPr lang="ru-RU" sz="2800" b="1" i="1" dirty="0">
              <a:solidFill>
                <a:srgbClr val="0070C0"/>
              </a:solidFill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4000" y="304800"/>
            <a:ext cx="6769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Письма-подтверждения о сотрудничестве</a:t>
            </a:r>
            <a:endParaRPr lang="ru-RU" sz="2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26" name="Picture 2" descr="C:\Documents and Settings\kassa\Рабочий стол\МБП СМИ\Письмо-подтвержд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314" t="4144" r="4794" b="13943"/>
          <a:stretch>
            <a:fillRect/>
          </a:stretch>
        </p:blipFill>
        <p:spPr bwMode="auto">
          <a:xfrm>
            <a:off x="3124200" y="2895600"/>
            <a:ext cx="2780489" cy="37338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3038324" cy="408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143000"/>
            <a:ext cx="3165904" cy="408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kassa\Рабочий стол\telecom-industry-tech-powerpoint-templates-industrial-inside-powerpoint-background-technolog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19200" y="304800"/>
            <a:ext cx="7772400" cy="304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ea typeface="+mj-ea"/>
                <a:cs typeface="Courier New" pitchFamily="49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+mj-lt"/>
                <a:ea typeface="+mj-ea"/>
                <a:cs typeface="Courier New" pitchFamily="49" charset="0"/>
              </a:rPr>
              <a:t> </a:t>
            </a:r>
            <a:endParaRPr lang="ru-RU" sz="2800" b="1" i="1" dirty="0">
              <a:solidFill>
                <a:srgbClr val="0070C0"/>
              </a:solidFill>
              <a:latin typeface="+mj-lt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09800" y="3386792"/>
            <a:ext cx="662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3000" y="4572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cs typeface="Courier New" pitchFamily="49" charset="0"/>
              </a:rPr>
              <a:t> </a:t>
            </a:r>
            <a:endParaRPr lang="ru-RU" sz="2800" b="1" i="1" dirty="0">
              <a:solidFill>
                <a:srgbClr val="0070C0"/>
              </a:solidFill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56839" y="2590800"/>
            <a:ext cx="6907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+mj-lt"/>
              </a:rPr>
              <a:t>Спасибо за внимание!</a:t>
            </a:r>
            <a:endParaRPr lang="ru-RU" sz="54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kassa\Рабочий стол\telecom-industry-tech-powerpoint-templates-industrial-inside-powerpoint-background-technolog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kassa\Рабочий стол\майские указы президента 2018.jpg"/>
          <p:cNvPicPr>
            <a:picLocks noChangeAspect="1" noChangeArrowheads="1"/>
          </p:cNvPicPr>
          <p:nvPr/>
        </p:nvPicPr>
        <p:blipFill>
          <a:blip r:embed="rId3" cstate="print"/>
          <a:srcRect b="3636"/>
          <a:stretch>
            <a:fillRect/>
          </a:stretch>
        </p:blipFill>
        <p:spPr bwMode="auto">
          <a:xfrm>
            <a:off x="64698" y="381000"/>
            <a:ext cx="8850702" cy="6396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kassa\Рабочий стол\telecom-industry-tech-powerpoint-templates-industrial-inside-powerpoint-background-technolog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66800" y="152400"/>
            <a:ext cx="7772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Courier New" pitchFamily="49" charset="0"/>
              </a:rPr>
              <a:t>Зачем?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762000"/>
            <a:ext cx="61722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 Приоритетные проекты правительства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Отсутствие единого </a:t>
            </a:r>
            <a:r>
              <a:rPr lang="ru-RU" sz="2000" dirty="0" err="1" smtClean="0"/>
              <a:t>социо-культурного</a:t>
            </a:r>
            <a:r>
              <a:rPr lang="ru-RU" sz="2000" dirty="0" smtClean="0"/>
              <a:t> центра в </a:t>
            </a:r>
          </a:p>
          <a:p>
            <a:r>
              <a:rPr lang="ru-RU" sz="2000" dirty="0" smtClean="0"/>
              <a:t>    населенном пункте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Наличие опыта (газета «ШЛЯПС», создание </a:t>
            </a:r>
          </a:p>
          <a:p>
            <a:r>
              <a:rPr lang="ru-RU" sz="2000" dirty="0" smtClean="0"/>
              <a:t>    видеороликов)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Возможности для самореализации детям с разными </a:t>
            </a:r>
          </a:p>
          <a:p>
            <a:r>
              <a:rPr lang="ru-RU" sz="2000" dirty="0" smtClean="0"/>
              <a:t>    образовательными потребностями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Взаимодействие с родителями через современные </a:t>
            </a:r>
          </a:p>
          <a:p>
            <a:r>
              <a:rPr lang="ru-RU" sz="2000" dirty="0" smtClean="0"/>
              <a:t>    средства связи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НСУР. Новая система аттестации педагогических </a:t>
            </a:r>
          </a:p>
          <a:p>
            <a:r>
              <a:rPr lang="ru-RU" sz="2000" dirty="0" smtClean="0"/>
              <a:t>    работников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Повышение уровня </a:t>
            </a:r>
            <a:r>
              <a:rPr lang="ru-RU" sz="2000" dirty="0" err="1" smtClean="0"/>
              <a:t>ИКТ-компетенций</a:t>
            </a:r>
            <a:r>
              <a:rPr lang="ru-RU" sz="20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Необходимость развития дистанционных форм </a:t>
            </a:r>
          </a:p>
          <a:p>
            <a:r>
              <a:rPr lang="ru-RU" sz="2000" dirty="0" smtClean="0"/>
              <a:t>    обучения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Привлечение внимания к дополнительным </a:t>
            </a:r>
          </a:p>
          <a:p>
            <a:r>
              <a:rPr lang="ru-RU" sz="2000" dirty="0" smtClean="0"/>
              <a:t>     занятиям технической направленности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Повышения имиджа школы 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52600" y="228600"/>
            <a:ext cx="6400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66800" y="152401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+mj-lt"/>
                <a:ea typeface="+mj-ea"/>
                <a:cs typeface="Courier New" pitchFamily="49" charset="0"/>
              </a:rPr>
              <a:t>Зачем?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1143000"/>
            <a:ext cx="6324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 Информация – сильнейшее средство  </a:t>
            </a:r>
          </a:p>
          <a:p>
            <a:r>
              <a:rPr lang="ru-RU" sz="2400" dirty="0" smtClean="0"/>
              <a:t>    воздействия на людей и общество в целом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Программа правительства «Десятилетие </a:t>
            </a:r>
          </a:p>
          <a:p>
            <a:r>
              <a:rPr lang="ru-RU" sz="2400" dirty="0" smtClean="0"/>
              <a:t>     детства», приоритетный проект«Цифровая </a:t>
            </a:r>
          </a:p>
          <a:p>
            <a:r>
              <a:rPr lang="ru-RU" sz="2400" dirty="0" smtClean="0"/>
              <a:t>     школа»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Имеющийся опыт: газета «ШЛЯПС», </a:t>
            </a:r>
          </a:p>
          <a:p>
            <a:r>
              <a:rPr lang="ru-RU" sz="2400" dirty="0" smtClean="0"/>
              <a:t>     видеоролики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Взаимодействие с родителями чрез </a:t>
            </a:r>
          </a:p>
          <a:p>
            <a:r>
              <a:rPr lang="ru-RU" sz="2400" dirty="0" smtClean="0"/>
              <a:t>     современные средства связи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Возможности для учащихся с разными </a:t>
            </a:r>
          </a:p>
          <a:p>
            <a:r>
              <a:rPr lang="ru-RU" sz="2400" dirty="0" smtClean="0"/>
              <a:t>     образовательными способностями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НСУР. Подготовка к новой системе </a:t>
            </a:r>
          </a:p>
          <a:p>
            <a:r>
              <a:rPr lang="ru-RU" sz="2400" dirty="0" smtClean="0"/>
              <a:t>     аттестации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Повышение имиджа школы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8" name="Picture 2" descr="C:\Documents and Settings\kassa\Рабочий стол\telecom-industry-tech-powerpoint-templates-industrial-inside-powerpoint-background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143000" y="228600"/>
            <a:ext cx="8001000" cy="6627814"/>
            <a:chOff x="471" y="119"/>
            <a:chExt cx="5040" cy="4175"/>
          </a:xfrm>
        </p:grpSpPr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471" y="119"/>
              <a:ext cx="5040" cy="4175"/>
              <a:chOff x="426" y="73"/>
              <a:chExt cx="5040" cy="4175"/>
            </a:xfrm>
          </p:grpSpPr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22" y="697"/>
                <a:ext cx="2490" cy="2783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3" name="Line 5"/>
              <p:cNvSpPr>
                <a:spLocks noChangeShapeType="1"/>
              </p:cNvSpPr>
              <p:nvPr/>
            </p:nvSpPr>
            <p:spPr bwMode="auto">
              <a:xfrm flipV="1">
                <a:off x="1338" y="2205"/>
                <a:ext cx="680" cy="3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1290" y="3385"/>
                <a:ext cx="822" cy="25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 dirty="0"/>
                  <a:t>родители</a:t>
                </a:r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1434" y="1609"/>
                <a:ext cx="629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Text Box 8"/>
              <p:cNvSpPr txBox="1">
                <a:spLocks noChangeArrowheads="1"/>
              </p:cNvSpPr>
              <p:nvPr/>
            </p:nvSpPr>
            <p:spPr bwMode="auto">
              <a:xfrm>
                <a:off x="3882" y="3049"/>
                <a:ext cx="1135" cy="257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 dirty="0"/>
                  <a:t>обучающиеся </a:t>
                </a:r>
              </a:p>
            </p:txBody>
          </p:sp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>
                <a:off x="1674" y="937"/>
                <a:ext cx="662" cy="3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Text Box 11"/>
              <p:cNvSpPr txBox="1">
                <a:spLocks noChangeArrowheads="1"/>
              </p:cNvSpPr>
              <p:nvPr/>
            </p:nvSpPr>
            <p:spPr bwMode="auto">
              <a:xfrm>
                <a:off x="2586" y="3605"/>
                <a:ext cx="1104" cy="643"/>
              </a:xfrm>
              <a:prstGeom prst="round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 dirty="0" smtClean="0"/>
                  <a:t>педагоги и </a:t>
                </a:r>
                <a:r>
                  <a:rPr lang="ru-RU" b="1" dirty="0" err="1" smtClean="0"/>
                  <a:t>администра-ция</a:t>
                </a:r>
                <a:r>
                  <a:rPr lang="ru-RU" b="1" dirty="0" smtClean="0"/>
                  <a:t> школы</a:t>
                </a:r>
                <a:endParaRPr lang="ru-RU" b="1" dirty="0"/>
              </a:p>
            </p:txBody>
          </p:sp>
          <p:sp>
            <p:nvSpPr>
              <p:cNvPr id="19" name="Line 12"/>
              <p:cNvSpPr>
                <a:spLocks noChangeShapeType="1"/>
              </p:cNvSpPr>
              <p:nvPr/>
            </p:nvSpPr>
            <p:spPr bwMode="auto">
              <a:xfrm flipV="1">
                <a:off x="1791" y="2795"/>
                <a:ext cx="499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 flipV="1">
                <a:off x="2971" y="2886"/>
                <a:ext cx="46" cy="7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 flipH="1" flipV="1">
                <a:off x="3787" y="2614"/>
                <a:ext cx="575" cy="4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V="1">
                <a:off x="3834" y="1177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 flipH="1" flipV="1">
                <a:off x="3969" y="1933"/>
                <a:ext cx="589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 flipV="1">
                <a:off x="3379" y="527"/>
                <a:ext cx="181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8"/>
              <p:cNvSpPr>
                <a:spLocks noChangeShapeType="1"/>
              </p:cNvSpPr>
              <p:nvPr/>
            </p:nvSpPr>
            <p:spPr bwMode="auto">
              <a:xfrm flipH="1" flipV="1">
                <a:off x="2426" y="482"/>
                <a:ext cx="363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Text Box 19"/>
              <p:cNvSpPr txBox="1">
                <a:spLocks noChangeArrowheads="1"/>
              </p:cNvSpPr>
              <p:nvPr/>
            </p:nvSpPr>
            <p:spPr bwMode="auto">
              <a:xfrm>
                <a:off x="1434" y="73"/>
                <a:ext cx="1270" cy="45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 dirty="0"/>
                  <a:t>СПК «Килачевский»</a:t>
                </a:r>
              </a:p>
            </p:txBody>
          </p:sp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2971" y="164"/>
                <a:ext cx="1406" cy="57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600" b="1" dirty="0"/>
                  <a:t>СДК «Килачевский</a:t>
                </a:r>
                <a:r>
                  <a:rPr lang="ru-RU" sz="1600" b="1" dirty="0" smtClean="0"/>
                  <a:t>»,  МДОУ «Килачевский детский сад»</a:t>
                </a:r>
                <a:endParaRPr lang="ru-RU" sz="1600" b="1" dirty="0"/>
              </a:p>
            </p:txBody>
          </p:sp>
          <p:sp>
            <p:nvSpPr>
              <p:cNvPr id="28" name="Text Box 21"/>
              <p:cNvSpPr txBox="1">
                <a:spLocks noChangeArrowheads="1"/>
              </p:cNvSpPr>
              <p:nvPr/>
            </p:nvSpPr>
            <p:spPr bwMode="auto">
              <a:xfrm>
                <a:off x="4241" y="937"/>
                <a:ext cx="1225" cy="45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 dirty="0" smtClean="0"/>
                  <a:t>МОУ ДО «ДЭЦ», МОУ ДО «ЦВР»</a:t>
                </a:r>
                <a:endParaRPr lang="ru-RU" b="1" dirty="0"/>
              </a:p>
            </p:txBody>
          </p:sp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4314" y="1657"/>
                <a:ext cx="1152" cy="83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 dirty="0" smtClean="0"/>
                  <a:t>Управление образования Ирбитского МО </a:t>
                </a:r>
                <a:endParaRPr lang="ru-RU" b="1" dirty="0"/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426" y="1321"/>
                <a:ext cx="1025" cy="83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 dirty="0" smtClean="0"/>
                  <a:t>Газета и </a:t>
                </a:r>
                <a:r>
                  <a:rPr lang="ru-RU" b="1" dirty="0" err="1" smtClean="0"/>
                  <a:t>телесеть</a:t>
                </a:r>
                <a:r>
                  <a:rPr lang="ru-RU" b="1" dirty="0" smtClean="0"/>
                  <a:t> </a:t>
                </a:r>
                <a:r>
                  <a:rPr lang="ru-RU" b="1" dirty="0"/>
                  <a:t>«Родники </a:t>
                </a:r>
                <a:r>
                  <a:rPr lang="ru-RU" b="1" dirty="0" err="1"/>
                  <a:t>Ирбитские</a:t>
                </a:r>
                <a:r>
                  <a:rPr lang="ru-RU" b="1" dirty="0"/>
                  <a:t>»</a:t>
                </a:r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570" y="601"/>
                <a:ext cx="1147" cy="45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ru-RU" b="1" dirty="0"/>
                  <a:t>Субъекты профилактики</a:t>
                </a:r>
              </a:p>
            </p:txBody>
          </p:sp>
          <p:sp>
            <p:nvSpPr>
              <p:cNvPr id="32" name="Text Box 25"/>
              <p:cNvSpPr txBox="1">
                <a:spLocks noChangeArrowheads="1"/>
              </p:cNvSpPr>
              <p:nvPr/>
            </p:nvSpPr>
            <p:spPr bwMode="auto">
              <a:xfrm>
                <a:off x="762" y="2569"/>
                <a:ext cx="934" cy="25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 dirty="0" smtClean="0"/>
                  <a:t>население </a:t>
                </a:r>
                <a:endParaRPr lang="ru-RU" b="1" dirty="0"/>
              </a:p>
            </p:txBody>
          </p:sp>
        </p:grp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2535" y="1799"/>
              <a:ext cx="1056" cy="296"/>
            </a:xfrm>
            <a:prstGeom prst="roundRect">
              <a:avLst>
                <a:gd name="adj" fmla="val 48013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 dirty="0" smtClean="0"/>
                <a:t>«</a:t>
              </a:r>
              <a:r>
                <a:rPr lang="ru-RU" sz="1600" b="1" dirty="0" smtClean="0"/>
                <a:t>КАЛАЧ  ТВ</a:t>
              </a:r>
              <a:r>
                <a:rPr lang="ru-RU" sz="1600" b="1" dirty="0" smtClean="0"/>
                <a:t>»</a:t>
              </a:r>
              <a:endParaRPr lang="ru-RU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kassa\Рабочий стол\telecom-industry-tech-powerpoint-templates-industrial-inside-powerpoint-background-technolog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752600" y="228600"/>
            <a:ext cx="6400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2286000"/>
            <a:ext cx="6553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ЗАДАЧИ: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Организовать регулярную работу школьных СМИ (газета, канал).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Разработать и организовать ведение курса дополнительного образования «Основы журналистики» для 5-11 классов.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Способствовать формированию общественно-активной позиции участников образовательного процесса.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Повысить уровень </a:t>
            </a:r>
            <a:r>
              <a:rPr lang="ru-RU" sz="2000" dirty="0" err="1" smtClean="0">
                <a:solidFill>
                  <a:srgbClr val="002060"/>
                </a:solidFill>
              </a:rPr>
              <a:t>ИКТ-компетенции</a:t>
            </a:r>
            <a:r>
              <a:rPr lang="ru-RU" sz="2000" dirty="0" smtClean="0">
                <a:solidFill>
                  <a:srgbClr val="002060"/>
                </a:solidFill>
              </a:rPr>
              <a:t> всех участников образовательного процесса.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Улучшить материальную базу школы.</a:t>
            </a:r>
          </a:p>
          <a:p>
            <a:pPr lvl="0"/>
            <a:endParaRPr lang="ru-RU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1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+mj-lt"/>
                <a:cs typeface="Courier New" pitchFamily="49" charset="0"/>
              </a:rPr>
              <a:t>Цель: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cs typeface="Courier New" pitchFamily="49" charset="0"/>
              </a:rPr>
              <a:t>создание оптимальных условий для эффективного взаимодействия образовательного учреждения и социума, развития творческих и интеллектуальных способностей, формирования активной жизненной позиции, социализации обучающихся с разными образовательными способностями через организацию деятельности школьного </a:t>
            </a:r>
            <a:r>
              <a:rPr lang="ru-RU" sz="2000" dirty="0" err="1" smtClean="0">
                <a:solidFill>
                  <a:srgbClr val="002060"/>
                </a:solidFill>
                <a:latin typeface="+mj-lt"/>
                <a:cs typeface="Courier New" pitchFamily="49" charset="0"/>
              </a:rPr>
              <a:t>медиаканала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cs typeface="Courier New" pitchFamily="49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kassa\Рабочий стол\telecom-industry-tech-powerpoint-templates-industrial-inside-powerpoint-background-technolog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66800" y="457200"/>
            <a:ext cx="7772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Courier New" pitchFamily="49" charset="0"/>
              </a:rPr>
              <a:t>1 этап – подготовительный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Courier New" pitchFamily="49" charset="0"/>
              </a:rPr>
              <a:t>ноябрь 2018г. – август 2019г.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09800" y="1309301"/>
            <a:ext cx="6629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Создание рабочей группы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медиаканала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из числа педагогов.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Проведение конкурса на символику и название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медиаканала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Оформление необходимой документации.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Разработка программы курса дополнительного образования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«Основы журналистики». Выбор куратора курса.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Организация работы школьного пресс-центра по выпуску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газеты «ШЛЯПС»: выбор куратора, определение состава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рабочей группы из учащихся, планирование деятельности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группы.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Организация работы школьного канала «Калач ТВ»: выбор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куратора, определение состава рабочей группы из учащихся,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планирование деятельности группы.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Покупка и установка оборудования, необходимого для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осуществления работы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медиаканала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kassa\Рабочий стол\telecom-industry-tech-powerpoint-templates-industrial-inside-powerpoint-background-technolog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66800" y="304800"/>
            <a:ext cx="7772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Courier New" pitchFamily="49" charset="0"/>
              </a:rPr>
              <a:t>2 этап – основной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Courier New" pitchFamily="49" charset="0"/>
              </a:rPr>
              <a:t>сентябрь 2019г. – август 2022г.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Courier New" pitchFamily="49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743200" y="1219200"/>
            <a:ext cx="6019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Ведение курса дополнительного образования «Основы </a:t>
            </a:r>
          </a:p>
          <a:p>
            <a:pPr indent="4508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журналистики».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Организация обучающих семинаров для детей и курсов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повышения квалификации для педагогов.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Взаимодействие с местными СМИ: газета и телеканал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«Родники </a:t>
            </a:r>
            <a:r>
              <a:rPr lang="ru-RU" sz="1600" dirty="0" err="1" smtClean="0">
                <a:ea typeface="Calibri" pitchFamily="34" charset="0"/>
                <a:cs typeface="Times New Roman" pitchFamily="18" charset="0"/>
              </a:rPr>
              <a:t>ирбитские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», «Областная газета».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Организация работы школьного пресс-центра по выпуску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газеты «ШЛЯПС».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Организация работы школьного канала «Калач ТВ».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Просвещение населения через изготовление собственных и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распространение готовых </a:t>
            </a:r>
            <a:r>
              <a:rPr lang="ru-RU" sz="1600" dirty="0" err="1" smtClean="0">
                <a:ea typeface="Calibri" pitchFamily="34" charset="0"/>
                <a:cs typeface="Times New Roman" pitchFamily="18" charset="0"/>
              </a:rPr>
              <a:t>медиапродуктов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Взаимодействие с населением через группы в социальных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сетях и </a:t>
            </a:r>
            <a:r>
              <a:rPr lang="ru-RU" sz="1600" dirty="0" err="1" smtClean="0">
                <a:ea typeface="Calibri" pitchFamily="34" charset="0"/>
                <a:cs typeface="Times New Roman" pitchFamily="18" charset="0"/>
              </a:rPr>
              <a:t>мессенджерах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для получения отзывов о работе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школьных СМИ, для проведения анкетирования по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различным вопросам и сообщения важной информации,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рекламы событий образовательного и воспитательного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процесса.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Организация и проведение ежегодных конкурсов и форумов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для учащихся и педагогов Ирбитского МО.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Определение самых активных участников </a:t>
            </a:r>
            <a:r>
              <a:rPr lang="ru-RU" sz="1600" dirty="0" err="1" smtClean="0">
                <a:ea typeface="Calibri" pitchFamily="34" charset="0"/>
                <a:cs typeface="Times New Roman" pitchFamily="18" charset="0"/>
              </a:rPr>
              <a:t>медиаканала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и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поощрение их на ежегодном празднике «Слёт ударников и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отличников МОУ «Килачевская СОШ».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kassa\Рабочий стол\telecom-industry-tech-powerpoint-templates-industrial-inside-powerpoint-background-technolog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66800" y="609600"/>
            <a:ext cx="7772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Courier New" pitchFamily="49" charset="0"/>
              </a:rPr>
              <a:t>3 этап – заключительный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Courier New" pitchFamily="49" charset="0"/>
              </a:rPr>
              <a:t>сентябрь 2022г. – июнь 2023г.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09800" y="3386792"/>
            <a:ext cx="662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438400" y="1752600"/>
            <a:ext cx="5486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Организация и проведение обобщающего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форума «Школьный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медиаканал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: проблемы и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перспективы»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Анализ результатов. Освещение итогов в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местных СМИ.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Определение дальнейших планов.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kassa\Рабочий стол\telecom-industry-tech-powerpoint-templates-industrial-inside-powerpoint-background-technolog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90600" y="914400"/>
            <a:ext cx="7772400" cy="304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ea typeface="+mj-ea"/>
                <a:cs typeface="Courier New" pitchFamily="49" charset="0"/>
              </a:rPr>
              <a:t>Что ожидаем?</a:t>
            </a:r>
          </a:p>
          <a:p>
            <a:pPr algn="ctr">
              <a:spcBef>
                <a:spcPct val="0"/>
              </a:spcBef>
            </a:pPr>
            <a:endParaRPr lang="ru-RU" sz="3200" b="1" dirty="0" smtClean="0">
              <a:solidFill>
                <a:srgbClr val="0070C0"/>
              </a:solidFill>
              <a:latin typeface="+mj-lt"/>
              <a:ea typeface="+mj-ea"/>
              <a:cs typeface="Courier New" pitchFamily="49" charset="0"/>
            </a:endParaRPr>
          </a:p>
          <a:p>
            <a:pPr algn="ctr">
              <a:spcBef>
                <a:spcPct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+mj-lt"/>
                <a:ea typeface="+mj-ea"/>
                <a:cs typeface="Courier New" pitchFamily="49" charset="0"/>
              </a:rPr>
              <a:t>со стороны обучающихся </a:t>
            </a:r>
            <a:endParaRPr lang="ru-RU" sz="2800" b="1" i="1" dirty="0">
              <a:solidFill>
                <a:srgbClr val="0070C0"/>
              </a:solidFill>
              <a:latin typeface="+mj-lt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09800" y="3386792"/>
            <a:ext cx="662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667000" y="2116723"/>
            <a:ext cx="5715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t">
              <a:buFont typeface="Wingdings" pitchFamily="2" charset="2"/>
              <a:buChar char="q"/>
            </a:pPr>
            <a:r>
              <a:rPr lang="ru-RU" sz="2000" dirty="0" smtClean="0"/>
              <a:t> приобретение нового опыта у юных издателей</a:t>
            </a:r>
          </a:p>
          <a:p>
            <a:pPr lvl="0" fontAlgn="t">
              <a:buFont typeface="Wingdings" pitchFamily="2" charset="2"/>
              <a:buChar char="q"/>
            </a:pPr>
            <a:r>
              <a:rPr lang="ru-RU" sz="2000" dirty="0" smtClean="0"/>
              <a:t> развитие коммуникативных умений</a:t>
            </a:r>
          </a:p>
          <a:p>
            <a:pPr lvl="0" fontAlgn="t">
              <a:buFont typeface="Wingdings" pitchFamily="2" charset="2"/>
              <a:buChar char="q"/>
            </a:pPr>
            <a:r>
              <a:rPr lang="ru-RU" sz="2000" dirty="0" smtClean="0"/>
              <a:t> развитие умений работать в команде</a:t>
            </a:r>
          </a:p>
          <a:p>
            <a:pPr lvl="0" fontAlgn="t">
              <a:buFont typeface="Wingdings" pitchFamily="2" charset="2"/>
              <a:buChar char="q"/>
            </a:pPr>
            <a:r>
              <a:rPr lang="ru-RU" sz="2000" dirty="0" smtClean="0"/>
              <a:t> правильно воспринимать и обрабатывать </a:t>
            </a:r>
          </a:p>
          <a:p>
            <a:pPr lvl="0" fontAlgn="t"/>
            <a:r>
              <a:rPr lang="ru-RU" sz="2000" dirty="0" smtClean="0"/>
              <a:t>    информацию </a:t>
            </a:r>
          </a:p>
          <a:p>
            <a:pPr lvl="0" fontAlgn="t">
              <a:buFont typeface="Wingdings" pitchFamily="2" charset="2"/>
              <a:buChar char="q"/>
            </a:pPr>
            <a:r>
              <a:rPr lang="ru-RU" sz="2000" dirty="0" smtClean="0"/>
              <a:t> создавать </a:t>
            </a:r>
            <a:r>
              <a:rPr lang="ru-RU" sz="2000" dirty="0" err="1" smtClean="0"/>
              <a:t>медиатексты</a:t>
            </a:r>
            <a:r>
              <a:rPr lang="ru-RU" sz="2000" dirty="0" smtClean="0"/>
              <a:t> и фотоиллюстрации</a:t>
            </a:r>
          </a:p>
          <a:p>
            <a:pPr lvl="0" fontAlgn="t">
              <a:buFont typeface="Wingdings" pitchFamily="2" charset="2"/>
              <a:buChar char="q"/>
            </a:pPr>
            <a:r>
              <a:rPr lang="ru-RU" sz="2000" dirty="0" smtClean="0"/>
              <a:t> анализировать и интерпретировать факты, </a:t>
            </a:r>
          </a:p>
          <a:p>
            <a:pPr lvl="0" fontAlgn="t"/>
            <a:r>
              <a:rPr lang="ru-RU" sz="2000" dirty="0" smtClean="0"/>
              <a:t>     явления окружающей действительности </a:t>
            </a:r>
          </a:p>
          <a:p>
            <a:pPr lvl="0" fontAlgn="t">
              <a:buFont typeface="Wingdings" pitchFamily="2" charset="2"/>
              <a:buChar char="q"/>
            </a:pPr>
            <a:r>
              <a:rPr lang="ru-RU" sz="2000" dirty="0" smtClean="0"/>
              <a:t> публично выражать мнение об этом</a:t>
            </a:r>
          </a:p>
          <a:p>
            <a:pPr lvl="0" fontAlgn="t">
              <a:buFont typeface="Wingdings" pitchFamily="2" charset="2"/>
              <a:buChar char="q"/>
            </a:pPr>
            <a:r>
              <a:rPr lang="ru-RU" sz="2000" dirty="0" smtClean="0"/>
              <a:t> формирование критического мышления</a:t>
            </a:r>
          </a:p>
          <a:p>
            <a:pPr lvl="0" fontAlgn="t">
              <a:buFont typeface="Wingdings" pitchFamily="2" charset="2"/>
              <a:buChar char="q"/>
            </a:pPr>
            <a:r>
              <a:rPr lang="ru-RU" sz="2000" dirty="0" smtClean="0"/>
              <a:t> профориентация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1086</Words>
  <Application>Microsoft Office PowerPoint</Application>
  <PresentationFormat>Экран (4:3)</PresentationFormat>
  <Paragraphs>217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кассир</cp:lastModifiedBy>
  <cp:revision>29</cp:revision>
  <dcterms:modified xsi:type="dcterms:W3CDTF">2018-12-25T07:09:15Z</dcterms:modified>
</cp:coreProperties>
</file>